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49" r:id="rId2"/>
    <p:sldId id="318" r:id="rId3"/>
    <p:sldId id="365" r:id="rId4"/>
    <p:sldId id="367" r:id="rId5"/>
    <p:sldId id="369" r:id="rId6"/>
    <p:sldId id="370" r:id="rId7"/>
    <p:sldId id="320" r:id="rId8"/>
    <p:sldId id="323" r:id="rId9"/>
    <p:sldId id="345" r:id="rId10"/>
    <p:sldId id="368" r:id="rId11"/>
    <p:sldId id="324" r:id="rId12"/>
    <p:sldId id="343" r:id="rId13"/>
    <p:sldId id="348" r:id="rId14"/>
    <p:sldId id="357" r:id="rId15"/>
    <p:sldId id="332" r:id="rId16"/>
    <p:sldId id="330" r:id="rId17"/>
    <p:sldId id="351" r:id="rId18"/>
    <p:sldId id="371" r:id="rId19"/>
    <p:sldId id="353" r:id="rId20"/>
    <p:sldId id="356" r:id="rId21"/>
    <p:sldId id="336" r:id="rId22"/>
    <p:sldId id="337" r:id="rId23"/>
    <p:sldId id="347" r:id="rId24"/>
    <p:sldId id="329" r:id="rId25"/>
    <p:sldId id="344" r:id="rId26"/>
    <p:sldId id="331" r:id="rId27"/>
    <p:sldId id="342" r:id="rId28"/>
    <p:sldId id="364" r:id="rId29"/>
    <p:sldId id="35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-130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2474-94F8-46F9-9907-9567BD1C744A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9EC01-EC0F-4AD4-B4CC-66427DD28E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8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Photo with</a:t>
            </a:r>
            <a:r>
              <a:rPr lang="en-US" baseline="0" dirty="0" smtClean="0"/>
              <a:t> forest and farm?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C1B91-F2EE-40E3-9D06-274D7189AE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8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C1B91-F2EE-40E3-9D06-274D7189AE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4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D0CE-18D2-5143-BFCD-69AE3DA8D5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C1B91-F2EE-40E3-9D06-274D7189AE0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D0CE-18D2-5143-BFCD-69AE3DA8D52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8D0CE-18D2-5143-BFCD-69AE3DA8D52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4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6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2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ver - BW Fores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96988" y="0"/>
            <a:ext cx="7772400" cy="1261242"/>
          </a:xfrm>
        </p:spPr>
        <p:txBody>
          <a:bodyPr anchor="ctr">
            <a:normAutofit/>
          </a:bodyPr>
          <a:lstStyle>
            <a:lvl1pPr algn="l">
              <a:defRPr sz="3000" b="1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42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Yellow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1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Orang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2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ver - Color Forest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96988" y="0"/>
            <a:ext cx="7772400" cy="12612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000" b="1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66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Teal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18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BW Fores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7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358" y="1357177"/>
            <a:ext cx="7478183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 b="1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47650" y="5403542"/>
            <a:ext cx="4368800" cy="12052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616450" y="5403316"/>
            <a:ext cx="4289425" cy="12054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2000" b="0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>
              <a:defRPr sz="2000" b="0" i="0">
                <a:latin typeface="Source Sans Pro"/>
                <a:cs typeface="Source Sans Pro"/>
              </a:defRPr>
            </a:lvl2pPr>
            <a:lvl3pPr>
              <a:defRPr sz="2000" b="0" i="0">
                <a:latin typeface="Source Sans Pro"/>
                <a:cs typeface="Source Sans Pro"/>
              </a:defRPr>
            </a:lvl3pPr>
            <a:lvl4pPr>
              <a:defRPr sz="2000" b="0" i="0">
                <a:latin typeface="Source Sans Pro"/>
                <a:cs typeface="Source Sans Pro"/>
              </a:defRPr>
            </a:lvl4pPr>
            <a:lvl5pPr>
              <a:defRPr sz="2000" b="0" i="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705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Color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8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0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4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3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8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4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4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2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ED6CC-6EEB-44B5-AD32-51702C236615}" type="datetimeFigureOut">
              <a:rPr lang="en-US" smtClean="0"/>
              <a:pPr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E94D7-7FFC-4CA4-8A8A-2937712B4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3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0.png"/><Relationship Id="rId6" Type="http://schemas.openxmlformats.org/officeDocument/2006/relationships/hyperlink" Target="monitoring.earthinnovation.org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209" y="1404538"/>
            <a:ext cx="8199237" cy="1470025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Agricultura</a:t>
            </a:r>
            <a:r>
              <a:rPr lang="en-US" sz="3600" dirty="0" smtClean="0"/>
              <a:t> </a:t>
            </a:r>
            <a:r>
              <a:rPr lang="en-US" sz="3600" dirty="0" err="1" smtClean="0"/>
              <a:t>sostenible</a:t>
            </a:r>
            <a:r>
              <a:rPr lang="en-US" sz="3600" dirty="0" smtClean="0"/>
              <a:t> </a:t>
            </a:r>
            <a:r>
              <a:rPr lang="en-US" sz="3600" dirty="0" err="1" smtClean="0"/>
              <a:t>y</a:t>
            </a:r>
            <a:r>
              <a:rPr lang="en-US" sz="3600" dirty="0" smtClean="0"/>
              <a:t> </a:t>
            </a:r>
            <a:r>
              <a:rPr lang="en-US" sz="3600" dirty="0" err="1" smtClean="0"/>
              <a:t>enfoque</a:t>
            </a:r>
            <a:r>
              <a:rPr lang="en-US" sz="3600" dirty="0" smtClean="0"/>
              <a:t> </a:t>
            </a:r>
            <a:r>
              <a:rPr lang="en-US" sz="3600" dirty="0" err="1" smtClean="0"/>
              <a:t>jurisdiccional</a:t>
            </a:r>
            <a:r>
              <a:rPr lang="en-US" sz="3600" dirty="0" smtClean="0"/>
              <a:t>: </a:t>
            </a:r>
            <a:br>
              <a:rPr lang="en-US" sz="3600" dirty="0" smtClean="0"/>
            </a:br>
            <a:r>
              <a:rPr lang="en-US" sz="3111" i="1" dirty="0" err="1" smtClean="0"/>
              <a:t>Lecciones</a:t>
            </a:r>
            <a:r>
              <a:rPr lang="en-US" sz="3111" i="1" dirty="0" smtClean="0"/>
              <a:t> </a:t>
            </a:r>
            <a:r>
              <a:rPr lang="en-US" sz="3111" i="1" dirty="0" err="1" smtClean="0"/>
              <a:t>aprendidas</a:t>
            </a:r>
            <a:r>
              <a:rPr lang="en-US" sz="3111" i="1" dirty="0" smtClean="0"/>
              <a:t> de </a:t>
            </a:r>
            <a:r>
              <a:rPr lang="en-US" sz="3111" i="1" dirty="0" err="1" smtClean="0"/>
              <a:t>Mato</a:t>
            </a:r>
            <a:r>
              <a:rPr lang="en-US" sz="3111" i="1" dirty="0" smtClean="0"/>
              <a:t> </a:t>
            </a:r>
            <a:r>
              <a:rPr lang="en-US" sz="3111" i="1" dirty="0" err="1" smtClean="0"/>
              <a:t>Grosso</a:t>
            </a:r>
            <a:r>
              <a:rPr lang="en-US" sz="3111" i="1" dirty="0" smtClean="0"/>
              <a:t>,</a:t>
            </a:r>
            <a:br>
              <a:rPr lang="en-US" sz="3111" i="1" dirty="0" smtClean="0"/>
            </a:br>
            <a:r>
              <a:rPr lang="en-US" sz="3111" i="1" dirty="0" err="1" smtClean="0"/>
              <a:t>Brasil</a:t>
            </a:r>
            <a:r>
              <a:rPr lang="en-US" sz="3111" i="1" dirty="0" smtClean="0"/>
              <a:t>, </a:t>
            </a:r>
            <a:r>
              <a:rPr lang="en-US" sz="3111" i="1" dirty="0" err="1" smtClean="0"/>
              <a:t>e</a:t>
            </a:r>
            <a:r>
              <a:rPr lang="en-US" sz="3111" i="1" dirty="0" smtClean="0"/>
              <a:t> Indonesia</a:t>
            </a:r>
            <a:endParaRPr lang="en-US" sz="4000" i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16450" y="5603358"/>
            <a:ext cx="4289425" cy="1005405"/>
          </a:xfrm>
        </p:spPr>
        <p:txBody>
          <a:bodyPr/>
          <a:lstStyle/>
          <a:p>
            <a:r>
              <a:rPr lang="en-US" dirty="0" smtClean="0"/>
              <a:t>Daniel Nepstad</a:t>
            </a:r>
          </a:p>
          <a:p>
            <a:r>
              <a:rPr lang="en-US" dirty="0" smtClean="0"/>
              <a:t>President &amp; Executive Director</a:t>
            </a:r>
          </a:p>
          <a:p>
            <a:r>
              <a:rPr lang="en-US" dirty="0" smtClean="0"/>
              <a:t>Bogotá, November 3, 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02375"/>
            <a:ext cx="9165265" cy="2275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202375"/>
            <a:ext cx="3104707" cy="2275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081823" y="3202375"/>
            <a:ext cx="3083442" cy="22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8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Central Kalimantan, Indonesia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7" y="1417834"/>
            <a:ext cx="8260118" cy="5141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2182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latin typeface="+mn-lt"/>
              </a:rPr>
              <a:t>Metas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7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Metas</a:t>
            </a:r>
            <a:endParaRPr lang="en-US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307807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rgbClr val="663300"/>
                </a:solidFill>
              </a:rPr>
              <a:t>Poucas metas chaves, “</a:t>
            </a:r>
            <a:r>
              <a:rPr lang="pt-BR" dirty="0" err="1" smtClean="0">
                <a:solidFill>
                  <a:srgbClr val="663300"/>
                </a:solidFill>
              </a:rPr>
              <a:t>time-bound</a:t>
            </a:r>
            <a:r>
              <a:rPr lang="pt-BR" dirty="0" smtClean="0">
                <a:solidFill>
                  <a:srgbClr val="663300"/>
                </a:solidFill>
              </a:rPr>
              <a:t>”</a:t>
            </a:r>
          </a:p>
          <a:p>
            <a:r>
              <a:rPr lang="pt-BR" dirty="0" smtClean="0">
                <a:solidFill>
                  <a:srgbClr val="663300"/>
                </a:solidFill>
              </a:rPr>
              <a:t>Setor produtivo, publico, privado, civil</a:t>
            </a:r>
          </a:p>
          <a:p>
            <a:r>
              <a:rPr lang="pt-BR" dirty="0" smtClean="0">
                <a:solidFill>
                  <a:srgbClr val="663300"/>
                </a:solidFill>
              </a:rPr>
              <a:t>Ambicioso mas factível</a:t>
            </a: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7582"/>
          <a:stretch/>
        </p:blipFill>
        <p:spPr>
          <a:xfrm>
            <a:off x="0" y="1366017"/>
            <a:ext cx="9144000" cy="52687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23239" y="0"/>
            <a:ext cx="8973185" cy="1261242"/>
          </a:xfrm>
        </p:spPr>
        <p:txBody>
          <a:bodyPr>
            <a:normAutofit/>
          </a:bodyPr>
          <a:lstStyle/>
          <a:p>
            <a:r>
              <a:rPr lang="pt-BR" sz="3100" b="1" dirty="0" smtClean="0">
                <a:solidFill>
                  <a:srgbClr val="7C7161"/>
                </a:solidFill>
              </a:rPr>
              <a:t>Possíveis metas florestais em Mato Grosso: </a:t>
            </a:r>
            <a:r>
              <a:rPr lang="pt-BR" sz="2700" b="1" dirty="0" smtClean="0">
                <a:solidFill>
                  <a:srgbClr val="7C7161"/>
                </a:solidFill>
              </a:rPr>
              <a:t/>
            </a:r>
            <a:br>
              <a:rPr lang="pt-BR" sz="2700" b="1" dirty="0" smtClean="0">
                <a:solidFill>
                  <a:srgbClr val="7C7161"/>
                </a:solidFill>
              </a:rPr>
            </a:br>
            <a:endParaRPr lang="pt-BR" sz="2400" b="0" i="1" dirty="0">
              <a:solidFill>
                <a:srgbClr val="7C71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3399" y="2789923"/>
            <a:ext cx="2979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CO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₂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 emissions reach zero in 2021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471" y="4013434"/>
            <a:ext cx="392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Deforestation: 1,000 km2/yr today to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400 km2/yr in 2030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3375" y="1970005"/>
            <a:ext cx="335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Reforestation reaches 5M ha in 2030;</a:t>
            </a:r>
          </a:p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Full Forest Code compliance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62062" y="2354307"/>
            <a:ext cx="875897" cy="2"/>
          </a:xfrm>
          <a:prstGeom prst="straightConnector1">
            <a:avLst/>
          </a:prstGeom>
          <a:ln w="381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83301" y="4587131"/>
            <a:ext cx="279905" cy="433678"/>
          </a:xfrm>
          <a:prstGeom prst="straightConnector1">
            <a:avLst/>
          </a:prstGeom>
          <a:ln w="381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037126" y="2982046"/>
            <a:ext cx="802904" cy="14601"/>
          </a:xfrm>
          <a:prstGeom prst="straightConnector1">
            <a:avLst/>
          </a:prstGeom>
          <a:ln w="381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87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Central Kalimantan</a:t>
            </a:r>
            <a:endParaRPr lang="en-US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307807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rgbClr val="663300"/>
                </a:solidFill>
              </a:rPr>
              <a:t>80% redução de desmatamento ate 2020</a:t>
            </a:r>
          </a:p>
          <a:p>
            <a:r>
              <a:rPr lang="pt-BR" dirty="0" smtClean="0">
                <a:solidFill>
                  <a:srgbClr val="663300"/>
                </a:solidFill>
              </a:rPr>
              <a:t>11 para 20% da produção de óleo de palma de pequeno produtor</a:t>
            </a:r>
          </a:p>
          <a:p>
            <a:r>
              <a:rPr lang="pt-BR" dirty="0" smtClean="0">
                <a:solidFill>
                  <a:srgbClr val="663300"/>
                </a:solidFill>
              </a:rPr>
              <a:t>Óleo de palma desmatamento zero</a:t>
            </a:r>
          </a:p>
          <a:p>
            <a:r>
              <a:rPr lang="pt-BR" dirty="0" smtClean="0">
                <a:solidFill>
                  <a:srgbClr val="663300"/>
                </a:solidFill>
              </a:rPr>
              <a:t>Certificação jurisdicional RSPO</a:t>
            </a: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 smtClean="0">
              <a:solidFill>
                <a:srgbClr val="663300"/>
              </a:solidFill>
            </a:endParaRPr>
          </a:p>
          <a:p>
            <a:endParaRPr lang="pt-BR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7976" y="2990582"/>
            <a:ext cx="2877671" cy="774595"/>
          </a:xfrm>
        </p:spPr>
        <p:txBody>
          <a:bodyPr/>
          <a:lstStyle/>
          <a:p>
            <a:pPr lvl="0" algn="ctr" defTabSz="914400">
              <a:lnSpc>
                <a:spcPct val="90000"/>
              </a:lnSpc>
              <a:defRPr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Incentivos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345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Integrados</a:t>
            </a:r>
            <a:r>
              <a:rPr lang="en-US" dirty="0" smtClean="0"/>
              <a:t> de </a:t>
            </a:r>
            <a:r>
              <a:rPr lang="en-US" dirty="0" err="1" smtClean="0"/>
              <a:t>Incentivos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71844" y="1394861"/>
            <a:ext cx="6734432" cy="2585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rgbClr val="7C7161"/>
                </a:solidFill>
              </a:rPr>
              <a:t>Os “</a:t>
            </a:r>
            <a:r>
              <a:rPr lang="pt-BR" b="1" dirty="0" err="1" smtClean="0">
                <a:solidFill>
                  <a:srgbClr val="7C7161"/>
                </a:solidFill>
              </a:rPr>
              <a:t>missing</a:t>
            </a:r>
            <a:r>
              <a:rPr lang="pt-BR" b="1" dirty="0" smtClean="0">
                <a:solidFill>
                  <a:srgbClr val="7C7161"/>
                </a:solidFill>
              </a:rPr>
              <a:t> </a:t>
            </a:r>
            <a:r>
              <a:rPr lang="pt-BR" b="1" dirty="0" err="1" smtClean="0">
                <a:solidFill>
                  <a:srgbClr val="7C7161"/>
                </a:solidFill>
              </a:rPr>
              <a:t>carrots</a:t>
            </a:r>
            <a:r>
              <a:rPr lang="pt-BR" b="1" dirty="0" smtClean="0">
                <a:solidFill>
                  <a:srgbClr val="7C7161"/>
                </a:solidFill>
              </a:rPr>
              <a:t>”</a:t>
            </a:r>
          </a:p>
          <a:p>
            <a:r>
              <a:rPr lang="pt-BR" b="1" dirty="0" smtClean="0">
                <a:solidFill>
                  <a:srgbClr val="7C7161"/>
                </a:solidFill>
              </a:rPr>
              <a:t>Incentivos financeiros, técnicos, administrativos, contratuais</a:t>
            </a:r>
          </a:p>
          <a:p>
            <a:r>
              <a:rPr lang="pt-BR" b="1" dirty="0" smtClean="0">
                <a:solidFill>
                  <a:srgbClr val="7C7161"/>
                </a:solidFill>
              </a:rPr>
              <a:t> “Pago por desempenho”</a:t>
            </a:r>
          </a:p>
          <a:p>
            <a:pPr lvl="1"/>
            <a:r>
              <a:rPr lang="pt-BR" b="1" dirty="0" smtClean="0">
                <a:solidFill>
                  <a:srgbClr val="7C7161"/>
                </a:solidFill>
              </a:rPr>
              <a:t>Exemplo: Projeto “</a:t>
            </a:r>
            <a:r>
              <a:rPr lang="pt-BR" b="1" dirty="0" err="1" smtClean="0">
                <a:solidFill>
                  <a:srgbClr val="7C7161"/>
                </a:solidFill>
              </a:rPr>
              <a:t>Biocarbono</a:t>
            </a:r>
            <a:r>
              <a:rPr lang="pt-BR" b="1" dirty="0" smtClean="0">
                <a:solidFill>
                  <a:srgbClr val="7C7161"/>
                </a:solidFill>
              </a:rPr>
              <a:t>” em Colômbia</a:t>
            </a:r>
            <a:endParaRPr lang="pt-BR" b="1" dirty="0">
              <a:solidFill>
                <a:srgbClr val="7C7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Fundo </a:t>
            </a:r>
            <a:r>
              <a:rPr lang="en-US" sz="3600" dirty="0" err="1" smtClean="0">
                <a:latin typeface="+mn-lt"/>
              </a:rPr>
              <a:t>Desempenho</a:t>
            </a:r>
            <a:r>
              <a:rPr lang="en-US" sz="3600" dirty="0" smtClean="0">
                <a:latin typeface="+mn-lt"/>
              </a:rPr>
              <a:t> Territorial (</a:t>
            </a:r>
            <a:r>
              <a:rPr lang="en-US" sz="3600" dirty="0" err="1" smtClean="0">
                <a:latin typeface="+mn-lt"/>
              </a:rPr>
              <a:t>Mato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Grosso</a:t>
            </a:r>
            <a:r>
              <a:rPr lang="en-US" sz="3600" dirty="0" smtClean="0">
                <a:latin typeface="+mn-lt"/>
              </a:rPr>
              <a:t>)</a:t>
            </a:r>
            <a:endParaRPr lang="en-US" sz="36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9836" y="907670"/>
            <a:ext cx="7263353" cy="563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err="1" smtClean="0">
                <a:solidFill>
                  <a:srgbClr val="7B6348"/>
                </a:solidFill>
              </a:rPr>
              <a:t>Premia</a:t>
            </a:r>
            <a:r>
              <a:rPr lang="en-US" sz="2400" b="1" dirty="0" smtClean="0">
                <a:solidFill>
                  <a:srgbClr val="7B6348"/>
                </a:solidFill>
              </a:rPr>
              <a:t> </a:t>
            </a:r>
            <a:r>
              <a:rPr lang="en-US" sz="2400" b="1" dirty="0" err="1" smtClean="0">
                <a:solidFill>
                  <a:srgbClr val="7B6348"/>
                </a:solidFill>
              </a:rPr>
              <a:t>desempenho</a:t>
            </a:r>
            <a:r>
              <a:rPr lang="en-US" sz="2400" b="1" dirty="0" smtClean="0">
                <a:solidFill>
                  <a:srgbClr val="7B6348"/>
                </a:solidFill>
              </a:rPr>
              <a:t> </a:t>
            </a:r>
            <a:r>
              <a:rPr lang="en-US" sz="2400" b="1" dirty="0" err="1" smtClean="0">
                <a:solidFill>
                  <a:srgbClr val="7B6348"/>
                </a:solidFill>
              </a:rPr>
              <a:t>ao</a:t>
            </a:r>
            <a:r>
              <a:rPr lang="en-US" sz="2400" b="1" dirty="0" smtClean="0">
                <a:solidFill>
                  <a:srgbClr val="7B6348"/>
                </a:solidFill>
              </a:rPr>
              <a:t> </a:t>
            </a:r>
            <a:r>
              <a:rPr lang="en-US" sz="2400" b="1" dirty="0" err="1" smtClean="0">
                <a:solidFill>
                  <a:srgbClr val="7B6348"/>
                </a:solidFill>
              </a:rPr>
              <a:t>nivel</a:t>
            </a:r>
            <a:r>
              <a:rPr lang="en-US" sz="2400" b="1" dirty="0" smtClean="0">
                <a:solidFill>
                  <a:srgbClr val="7B6348"/>
                </a:solidFill>
              </a:rPr>
              <a:t> do </a:t>
            </a:r>
            <a:r>
              <a:rPr lang="en-US" sz="2400" b="1" dirty="0" err="1" smtClean="0">
                <a:solidFill>
                  <a:srgbClr val="7B6348"/>
                </a:solidFill>
              </a:rPr>
              <a:t>produtor</a:t>
            </a:r>
            <a:r>
              <a:rPr lang="en-US" sz="2400" b="1" dirty="0" smtClean="0">
                <a:solidFill>
                  <a:srgbClr val="7B6348"/>
                </a:solidFill>
              </a:rPr>
              <a:t> </a:t>
            </a:r>
            <a:r>
              <a:rPr lang="en-US" sz="2400" b="1" dirty="0" err="1" smtClean="0">
                <a:solidFill>
                  <a:srgbClr val="7B6348"/>
                </a:solidFill>
              </a:rPr>
              <a:t>e</a:t>
            </a:r>
            <a:r>
              <a:rPr lang="en-US" sz="2400" b="1" dirty="0" smtClean="0">
                <a:solidFill>
                  <a:srgbClr val="7B6348"/>
                </a:solidFill>
              </a:rPr>
              <a:t> </a:t>
            </a:r>
            <a:r>
              <a:rPr lang="en-US" sz="2400" b="1" dirty="0" err="1" smtClean="0">
                <a:solidFill>
                  <a:srgbClr val="7B6348"/>
                </a:solidFill>
              </a:rPr>
              <a:t>municipio</a:t>
            </a: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91" y="6080245"/>
            <a:ext cx="1499286" cy="7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Fundo </a:t>
            </a:r>
            <a:r>
              <a:rPr lang="en-US" sz="3600" dirty="0" err="1" smtClean="0">
                <a:latin typeface="+mn-lt"/>
              </a:rPr>
              <a:t>Desempenho</a:t>
            </a:r>
            <a:r>
              <a:rPr lang="en-US" sz="3600" dirty="0" smtClean="0">
                <a:latin typeface="+mn-lt"/>
              </a:rPr>
              <a:t> Territorial (</a:t>
            </a:r>
            <a:r>
              <a:rPr lang="en-US" sz="3600" dirty="0" err="1" smtClean="0">
                <a:latin typeface="+mn-lt"/>
              </a:rPr>
              <a:t>Mato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Grosso</a:t>
            </a:r>
            <a:r>
              <a:rPr lang="en-US" sz="3600" dirty="0" smtClean="0">
                <a:latin typeface="+mn-lt"/>
              </a:rPr>
              <a:t>)</a:t>
            </a:r>
            <a:endParaRPr lang="en-US" sz="36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9836" y="907670"/>
            <a:ext cx="7263353" cy="784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Premia desempenho ao nível do produtor e município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Enfoque em assistência técnica, inovação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Inclusão da agricultura familiar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Facilita investimento em produtores maiores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“</a:t>
            </a:r>
            <a:r>
              <a:rPr lang="pt-BR" sz="2400" b="1" dirty="0" err="1" smtClean="0">
                <a:solidFill>
                  <a:srgbClr val="7B6348"/>
                </a:solidFill>
              </a:rPr>
              <a:t>Matching</a:t>
            </a:r>
            <a:r>
              <a:rPr lang="pt-BR" sz="2400" b="1" dirty="0" smtClean="0">
                <a:solidFill>
                  <a:srgbClr val="7B6348"/>
                </a:solidFill>
              </a:rPr>
              <a:t> </a:t>
            </a:r>
            <a:r>
              <a:rPr lang="pt-BR" sz="2400" b="1" dirty="0" err="1" smtClean="0">
                <a:solidFill>
                  <a:srgbClr val="7B6348"/>
                </a:solidFill>
              </a:rPr>
              <a:t>Fund</a:t>
            </a:r>
            <a:r>
              <a:rPr lang="pt-BR" sz="2400" b="1" dirty="0" smtClean="0">
                <a:solidFill>
                  <a:srgbClr val="7B6348"/>
                </a:solidFill>
              </a:rPr>
              <a:t>” para engajar empresas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Acesso a reduções de emissões</a:t>
            </a:r>
          </a:p>
          <a:p>
            <a:pPr marL="342900" indent="-342900">
              <a:buFont typeface="Arial"/>
              <a:buChar char="•"/>
            </a:pPr>
            <a:r>
              <a:rPr lang="pt-BR" sz="2400" b="1" dirty="0" smtClean="0">
                <a:solidFill>
                  <a:srgbClr val="7B6348"/>
                </a:solidFill>
              </a:rPr>
              <a:t>Facilitar acesso as linhas de credito já existentes</a:t>
            </a:r>
          </a:p>
          <a:p>
            <a:pPr marL="342900" indent="-342900">
              <a:buFont typeface="Arial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/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 smtClean="0">
              <a:solidFill>
                <a:srgbClr val="7B6348"/>
              </a:solidFill>
            </a:endParaRPr>
          </a:p>
          <a:p>
            <a:pPr marL="342900" indent="-342900"/>
            <a:endParaRPr lang="pt-BR" sz="2400" b="1" dirty="0" smtClean="0">
              <a:solidFill>
                <a:srgbClr val="7B634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91" y="6080245"/>
            <a:ext cx="1499286" cy="7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Incentives for Territorial Performance</a:t>
            </a:r>
            <a:endParaRPr lang="en-US" sz="36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9836" y="907670"/>
            <a:ext cx="7263353" cy="674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rgbClr val="7B6348"/>
                </a:solidFill>
              </a:rPr>
              <a:t>Rewards territorial and farm-level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7B6348"/>
                </a:solidFill>
              </a:rPr>
              <a:t>Fosters partnerships between local governments, producers and businesses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7B6348"/>
                </a:solidFill>
              </a:rPr>
              <a:t>Prioritizes smallholders and communities as it. . .</a:t>
            </a:r>
          </a:p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rgbClr val="7B6348"/>
              </a:solidFill>
            </a:endParaRPr>
          </a:p>
          <a:p>
            <a:pPr marL="342900" indent="-342900"/>
            <a:endParaRPr lang="en-US" sz="2400" b="1" dirty="0" smtClean="0">
              <a:solidFill>
                <a:srgbClr val="7B634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91" y="6080245"/>
            <a:ext cx="1499286" cy="7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Tendências Globais &amp; Colômbia</a:t>
            </a:r>
            <a:endParaRPr lang="pt-BR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663300"/>
                </a:solidFill>
              </a:rPr>
              <a:t>Demanda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por</a:t>
            </a:r>
            <a:r>
              <a:rPr lang="en-US" dirty="0" smtClean="0">
                <a:solidFill>
                  <a:srgbClr val="663300"/>
                </a:solidFill>
              </a:rPr>
              <a:t> commodities “</a:t>
            </a:r>
            <a:r>
              <a:rPr lang="en-US" dirty="0" err="1" smtClean="0">
                <a:solidFill>
                  <a:srgbClr val="663300"/>
                </a:solidFill>
              </a:rPr>
              <a:t>baixo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desmatamento</a:t>
            </a:r>
            <a:r>
              <a:rPr lang="en-US" dirty="0" smtClean="0">
                <a:solidFill>
                  <a:srgbClr val="663300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50+ </a:t>
            </a:r>
            <a:r>
              <a:rPr lang="en-US" dirty="0" err="1" smtClean="0">
                <a:solidFill>
                  <a:srgbClr val="663300"/>
                </a:solidFill>
              </a:rPr>
              <a:t>empresas</a:t>
            </a:r>
            <a:r>
              <a:rPr lang="en-US" dirty="0" smtClean="0">
                <a:solidFill>
                  <a:srgbClr val="663300"/>
                </a:solidFill>
              </a:rPr>
              <a:t> com </a:t>
            </a:r>
            <a:r>
              <a:rPr lang="en-US" dirty="0" err="1" smtClean="0">
                <a:solidFill>
                  <a:srgbClr val="663300"/>
                </a:solidFill>
              </a:rPr>
              <a:t>compromissos</a:t>
            </a:r>
            <a:endParaRPr lang="en-US" dirty="0" smtClean="0">
              <a:solidFill>
                <a:srgbClr val="6633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663300"/>
              </a:solidFill>
            </a:endParaRPr>
          </a:p>
          <a:p>
            <a:endParaRPr lang="en-US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r="5455"/>
          <a:stretch/>
        </p:blipFill>
        <p:spPr>
          <a:xfrm>
            <a:off x="145473" y="1484961"/>
            <a:ext cx="8838709" cy="534574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409648" y="3271770"/>
            <a:ext cx="965659" cy="515962"/>
          </a:xfrm>
          <a:prstGeom prst="rightArrow">
            <a:avLst/>
          </a:prstGeom>
          <a:solidFill>
            <a:srgbClr val="61C4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43485" y="5938556"/>
            <a:ext cx="2525893" cy="166340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ource Sans Pro"/>
                <a:ea typeface="+mj-ea"/>
                <a:cs typeface="Source Sans Pro"/>
              </a:defRPr>
            </a:lvl1pPr>
          </a:lstStyle>
          <a:p>
            <a:pPr lvl="0" algn="l" defTabSz="914400">
              <a:lnSpc>
                <a:spcPct val="90000"/>
              </a:lnSpc>
              <a:defRPr/>
            </a:pPr>
            <a:r>
              <a:rPr lang="en-US" sz="2000" dirty="0" err="1" smtClean="0">
                <a:solidFill>
                  <a:srgbClr val="61C4AF"/>
                </a:solidFill>
                <a:latin typeface="+mn-lt"/>
              </a:rPr>
              <a:t>Depiende</a:t>
            </a:r>
            <a:r>
              <a:rPr lang="en-US" sz="2000" dirty="0" smtClean="0">
                <a:solidFill>
                  <a:srgbClr val="61C4AF"/>
                </a:solidFill>
                <a:latin typeface="+mn-lt"/>
              </a:rPr>
              <a:t> de</a:t>
            </a:r>
          </a:p>
          <a:p>
            <a:pPr lvl="0" algn="l" defTabSz="914400">
              <a:lnSpc>
                <a:spcPct val="90000"/>
              </a:lnSpc>
              <a:defRPr/>
            </a:pPr>
            <a:r>
              <a:rPr lang="en-US" sz="2000" dirty="0" err="1" smtClean="0">
                <a:solidFill>
                  <a:srgbClr val="61C4AF"/>
                </a:solidFill>
                <a:latin typeface="+mn-lt"/>
              </a:rPr>
              <a:t>disempeno</a:t>
            </a:r>
            <a:endParaRPr lang="en-US" sz="2000" dirty="0">
              <a:solidFill>
                <a:srgbClr val="61C4AF"/>
              </a:solidFill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296988" y="0"/>
            <a:ext cx="7772400" cy="12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+mn-lt"/>
                <a:ea typeface="+mj-ea"/>
                <a:cs typeface="Source Sans Pro"/>
              </a:rPr>
              <a:t>Fundo de Desempenho</a:t>
            </a:r>
            <a:r>
              <a:rPr kumimoji="0" lang="pt-BR" sz="3600" b="1" i="0" u="none" strike="noStrike" kern="1200" cap="none" spc="0" normalizeH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+mn-lt"/>
                <a:ea typeface="+mj-ea"/>
                <a:cs typeface="Source Sans Pro"/>
              </a:rPr>
              <a:t> Territorial</a:t>
            </a:r>
            <a:endParaRPr kumimoji="0" lang="pt-BR" sz="3600" b="1" i="0" u="none" strike="noStrike" kern="1200" cap="none" spc="0" normalizeH="0" baseline="0" dirty="0">
              <a:ln>
                <a:noFill/>
              </a:ln>
              <a:solidFill>
                <a:srgbClr val="7B6348"/>
              </a:solidFill>
              <a:effectLst/>
              <a:uLnTx/>
              <a:uFillTx/>
              <a:latin typeface="+mn-lt"/>
              <a:ea typeface="+mj-ea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9929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5431" y="2968710"/>
            <a:ext cx="3686575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+mn-lt"/>
              </a:rPr>
              <a:t>Monitoramento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44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523239" y="0"/>
            <a:ext cx="8620762" cy="1261242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996633"/>
                </a:solidFill>
                <a:latin typeface="+mn-lt"/>
              </a:rPr>
              <a:t>Plataforma</a:t>
            </a:r>
            <a:r>
              <a:rPr lang="en-US" sz="3200" dirty="0" smtClean="0">
                <a:solidFill>
                  <a:srgbClr val="996633"/>
                </a:solidFill>
                <a:latin typeface="+mn-lt"/>
              </a:rPr>
              <a:t> Online:</a:t>
            </a:r>
            <a:br>
              <a:rPr lang="en-US" sz="3200" dirty="0" smtClean="0">
                <a:solidFill>
                  <a:srgbClr val="996633"/>
                </a:solidFill>
                <a:latin typeface="+mn-lt"/>
              </a:rPr>
            </a:br>
            <a:r>
              <a:rPr lang="en-US" sz="3200" dirty="0" err="1" smtClean="0">
                <a:solidFill>
                  <a:srgbClr val="996633"/>
                </a:solidFill>
                <a:latin typeface="+mn-lt"/>
              </a:rPr>
              <a:t>Monitoramento</a:t>
            </a:r>
            <a:r>
              <a:rPr lang="en-US" sz="3200" dirty="0" smtClean="0">
                <a:solidFill>
                  <a:srgbClr val="996633"/>
                </a:solidFill>
                <a:latin typeface="+mn-lt"/>
              </a:rPr>
              <a:t>, </a:t>
            </a:r>
            <a:r>
              <a:rPr lang="en-US" sz="3200" dirty="0" err="1" smtClean="0">
                <a:solidFill>
                  <a:srgbClr val="996633"/>
                </a:solidFill>
                <a:latin typeface="+mn-lt"/>
              </a:rPr>
              <a:t>avaliação</a:t>
            </a:r>
            <a:r>
              <a:rPr lang="en-US" sz="3200" dirty="0" smtClean="0">
                <a:solidFill>
                  <a:srgbClr val="996633"/>
                </a:solidFill>
                <a:latin typeface="+mn-lt"/>
              </a:rPr>
              <a:t> de </a:t>
            </a:r>
            <a:r>
              <a:rPr lang="en-US" sz="3200" dirty="0" err="1" smtClean="0">
                <a:solidFill>
                  <a:srgbClr val="996633"/>
                </a:solidFill>
                <a:latin typeface="+mn-lt"/>
              </a:rPr>
              <a:t>riscos</a:t>
            </a:r>
            <a:endParaRPr lang="en-US" sz="1100" dirty="0">
              <a:solidFill>
                <a:srgbClr val="996633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792" y="0"/>
            <a:ext cx="141402" cy="1267506"/>
          </a:xfrm>
          <a:prstGeom prst="rect">
            <a:avLst/>
          </a:prstGeom>
          <a:solidFill>
            <a:srgbClr val="61C4AF"/>
          </a:solidFill>
          <a:ln>
            <a:solidFill>
              <a:srgbClr val="61C4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015-02-25-1404-3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9744"/>
          <a:stretch/>
        </p:blipFill>
        <p:spPr>
          <a:xfrm>
            <a:off x="598602" y="1175005"/>
            <a:ext cx="7810107" cy="4405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9313" y="6215975"/>
            <a:ext cx="537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6" action="ppaction://hlinkfile"/>
              </a:rPr>
              <a:t>m</a:t>
            </a:r>
            <a:r>
              <a:rPr lang="en-US" b="1" dirty="0" smtClean="0">
                <a:hlinkClick r:id="rId6" action="ppaction://hlinkfile"/>
              </a:rPr>
              <a:t>onitoring.earthinnovation.org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153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523239" y="0"/>
            <a:ext cx="8620762" cy="1261242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rgbClr val="996633"/>
                </a:solidFill>
              </a:rPr>
              <a:t>Critérios: desmatamento, emissões, Infrações trabalhistas, produtividade, Soja+</a:t>
            </a:r>
            <a:endParaRPr lang="pt-BR" sz="1400" b="0" dirty="0">
              <a:solidFill>
                <a:srgbClr val="9966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75509"/>
            <a:ext cx="9176340" cy="43921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792" y="0"/>
            <a:ext cx="141402" cy="1267506"/>
          </a:xfrm>
          <a:prstGeom prst="rect">
            <a:avLst/>
          </a:prstGeom>
          <a:solidFill>
            <a:srgbClr val="61C4AF"/>
          </a:solidFill>
          <a:ln>
            <a:solidFill>
              <a:srgbClr val="61C4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8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8164" y="2396541"/>
            <a:ext cx="3879198" cy="2064917"/>
          </a:xfrm>
        </p:spPr>
        <p:txBody>
          <a:bodyPr/>
          <a:lstStyle/>
          <a:p>
            <a:pPr lvl="0" algn="ctr" defTabSz="914400">
              <a:lnSpc>
                <a:spcPct val="90000"/>
              </a:lnSpc>
              <a:defRPr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Governança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/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Multi-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Setorial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62" y="6166020"/>
            <a:ext cx="1468920" cy="4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Mato</a:t>
            </a:r>
            <a:r>
              <a:rPr lang="en-US" dirty="0" smtClean="0"/>
              <a:t> </a:t>
            </a:r>
            <a:r>
              <a:rPr lang="en-US" dirty="0" err="1" smtClean="0"/>
              <a:t>Grosso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84174" y="1049649"/>
            <a:ext cx="6734432" cy="39559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7C7161"/>
                </a:solidFill>
              </a:rPr>
              <a:t>Sendo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formalizado</a:t>
            </a:r>
            <a:endParaRPr lang="en-US" dirty="0" smtClean="0">
              <a:solidFill>
                <a:srgbClr val="7C7161"/>
              </a:solidFill>
            </a:endParaRPr>
          </a:p>
          <a:p>
            <a:r>
              <a:rPr lang="en-US" dirty="0" err="1" smtClean="0">
                <a:solidFill>
                  <a:srgbClr val="7C7161"/>
                </a:solidFill>
              </a:rPr>
              <a:t>Governo</a:t>
            </a:r>
            <a:r>
              <a:rPr lang="en-US" dirty="0" smtClean="0">
                <a:solidFill>
                  <a:srgbClr val="7C7161"/>
                </a:solidFill>
              </a:rPr>
              <a:t>: </a:t>
            </a:r>
            <a:r>
              <a:rPr lang="en-US" dirty="0" err="1" smtClean="0">
                <a:solidFill>
                  <a:srgbClr val="7C7161"/>
                </a:solidFill>
              </a:rPr>
              <a:t>Ambiente</a:t>
            </a:r>
            <a:r>
              <a:rPr lang="en-US" dirty="0" smtClean="0">
                <a:solidFill>
                  <a:srgbClr val="7C7161"/>
                </a:solidFill>
              </a:rPr>
              <a:t>, </a:t>
            </a:r>
            <a:r>
              <a:rPr lang="en-US" dirty="0" err="1" smtClean="0">
                <a:solidFill>
                  <a:srgbClr val="7C7161"/>
                </a:solidFill>
              </a:rPr>
              <a:t>Desenvolvimento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Economico</a:t>
            </a:r>
            <a:r>
              <a:rPr lang="en-US" dirty="0" smtClean="0">
                <a:solidFill>
                  <a:srgbClr val="7C7161"/>
                </a:solidFill>
              </a:rPr>
              <a:t>, </a:t>
            </a:r>
            <a:r>
              <a:rPr lang="en-US" dirty="0" err="1" smtClean="0">
                <a:solidFill>
                  <a:srgbClr val="7C7161"/>
                </a:solidFill>
              </a:rPr>
              <a:t>Agricultura</a:t>
            </a:r>
            <a:r>
              <a:rPr lang="en-US" dirty="0" smtClean="0">
                <a:solidFill>
                  <a:srgbClr val="7C7161"/>
                </a:solidFill>
              </a:rPr>
              <a:t> Familiar</a:t>
            </a:r>
          </a:p>
          <a:p>
            <a:r>
              <a:rPr lang="en-US" dirty="0" err="1" smtClean="0">
                <a:solidFill>
                  <a:srgbClr val="7C7161"/>
                </a:solidFill>
              </a:rPr>
              <a:t>Produtivo</a:t>
            </a:r>
            <a:r>
              <a:rPr lang="en-US" dirty="0" smtClean="0">
                <a:solidFill>
                  <a:srgbClr val="7C7161"/>
                </a:solidFill>
              </a:rPr>
              <a:t>: FAMATO, </a:t>
            </a:r>
            <a:r>
              <a:rPr lang="en-US" dirty="0" err="1" smtClean="0">
                <a:solidFill>
                  <a:srgbClr val="7C7161"/>
                </a:solidFill>
              </a:rPr>
              <a:t>Aprosoja</a:t>
            </a:r>
            <a:endParaRPr lang="en-US" dirty="0" smtClean="0">
              <a:solidFill>
                <a:srgbClr val="7C7161"/>
              </a:solidFill>
            </a:endParaRPr>
          </a:p>
          <a:p>
            <a:r>
              <a:rPr lang="en-US" dirty="0" err="1" smtClean="0">
                <a:solidFill>
                  <a:srgbClr val="7C7161"/>
                </a:solidFill>
              </a:rPr>
              <a:t>Empresas</a:t>
            </a:r>
            <a:r>
              <a:rPr lang="en-US" dirty="0" smtClean="0">
                <a:solidFill>
                  <a:srgbClr val="7C7161"/>
                </a:solidFill>
              </a:rPr>
              <a:t>: </a:t>
            </a:r>
            <a:r>
              <a:rPr lang="en-US" dirty="0" err="1" smtClean="0">
                <a:solidFill>
                  <a:srgbClr val="7C7161"/>
                </a:solidFill>
              </a:rPr>
              <a:t>Grupo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Amaggi</a:t>
            </a:r>
            <a:r>
              <a:rPr lang="en-US" dirty="0" smtClean="0">
                <a:solidFill>
                  <a:srgbClr val="7C7161"/>
                </a:solidFill>
              </a:rPr>
              <a:t>, </a:t>
            </a:r>
            <a:r>
              <a:rPr lang="en-US" dirty="0" err="1" smtClean="0">
                <a:solidFill>
                  <a:srgbClr val="7C7161"/>
                </a:solidFill>
              </a:rPr>
              <a:t>Marfrig</a:t>
            </a:r>
            <a:r>
              <a:rPr lang="en-US" dirty="0" smtClean="0">
                <a:solidFill>
                  <a:srgbClr val="7C7161"/>
                </a:solidFill>
              </a:rPr>
              <a:t>, JBS, McDonalds, Unilever</a:t>
            </a:r>
          </a:p>
          <a:p>
            <a:r>
              <a:rPr lang="en-US" dirty="0" err="1" smtClean="0">
                <a:solidFill>
                  <a:srgbClr val="7C7161"/>
                </a:solidFill>
              </a:rPr>
              <a:t>Sociedade</a:t>
            </a:r>
            <a:r>
              <a:rPr lang="en-US" dirty="0" smtClean="0">
                <a:solidFill>
                  <a:srgbClr val="7C7161"/>
                </a:solidFill>
              </a:rPr>
              <a:t> Civil, </a:t>
            </a:r>
            <a:r>
              <a:rPr lang="en-US" dirty="0" err="1" smtClean="0">
                <a:solidFill>
                  <a:srgbClr val="7C7161"/>
                </a:solidFill>
              </a:rPr>
              <a:t>Grupos</a:t>
            </a:r>
            <a:r>
              <a:rPr lang="en-US" dirty="0" smtClean="0">
                <a:solidFill>
                  <a:srgbClr val="7C7161"/>
                </a:solidFill>
              </a:rPr>
              <a:t> de </a:t>
            </a:r>
            <a:r>
              <a:rPr lang="en-US" dirty="0" err="1" smtClean="0">
                <a:solidFill>
                  <a:srgbClr val="7C7161"/>
                </a:solidFill>
              </a:rPr>
              <a:t>Fomento</a:t>
            </a:r>
            <a:r>
              <a:rPr lang="en-US" dirty="0" smtClean="0">
                <a:solidFill>
                  <a:srgbClr val="7C7161"/>
                </a:solidFill>
              </a:rPr>
              <a:t>: EII, IDH, IPAM, ICV, </a:t>
            </a:r>
            <a:r>
              <a:rPr lang="en-US" dirty="0" err="1" smtClean="0">
                <a:solidFill>
                  <a:srgbClr val="7C7161"/>
                </a:solidFill>
              </a:rPr>
              <a:t>AgroIcone</a:t>
            </a:r>
            <a:r>
              <a:rPr lang="en-US" dirty="0" smtClean="0">
                <a:solidFill>
                  <a:srgbClr val="7C7161"/>
                </a:solidFill>
              </a:rPr>
              <a:t>, </a:t>
            </a:r>
            <a:r>
              <a:rPr lang="en-US" dirty="0" err="1" smtClean="0">
                <a:solidFill>
                  <a:srgbClr val="7C7161"/>
                </a:solidFill>
              </a:rPr>
              <a:t>Solidaridad</a:t>
            </a:r>
            <a:r>
              <a:rPr lang="en-US" dirty="0" smtClean="0">
                <a:solidFill>
                  <a:srgbClr val="7C7161"/>
                </a:solidFill>
              </a:rPr>
              <a:t>, </a:t>
            </a:r>
            <a:r>
              <a:rPr lang="en-US" dirty="0" err="1" smtClean="0">
                <a:solidFill>
                  <a:srgbClr val="7C7161"/>
                </a:solidFill>
              </a:rPr>
              <a:t>Proforest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</a:p>
          <a:p>
            <a:endParaRPr lang="en-US" dirty="0">
              <a:solidFill>
                <a:srgbClr val="7C7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Kalimantan Central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59541" y="1258492"/>
            <a:ext cx="702018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 err="1" smtClean="0">
                <a:solidFill>
                  <a:srgbClr val="7C7161"/>
                </a:solidFill>
              </a:rPr>
              <a:t>Grupo</a:t>
            </a:r>
            <a:r>
              <a:rPr lang="en-US" dirty="0" smtClean="0">
                <a:solidFill>
                  <a:srgbClr val="7C7161"/>
                </a:solidFill>
              </a:rPr>
              <a:t> de </a:t>
            </a:r>
            <a:r>
              <a:rPr lang="en-US" dirty="0" err="1" smtClean="0">
                <a:solidFill>
                  <a:srgbClr val="7C7161"/>
                </a:solidFill>
              </a:rPr>
              <a:t>Trabalho</a:t>
            </a:r>
            <a:r>
              <a:rPr lang="en-US" dirty="0" smtClean="0">
                <a:solidFill>
                  <a:srgbClr val="7C7161"/>
                </a:solidFill>
              </a:rPr>
              <a:t> Provincial </a:t>
            </a:r>
            <a:r>
              <a:rPr lang="en-US" dirty="0" err="1" smtClean="0">
                <a:solidFill>
                  <a:srgbClr val="7C7161"/>
                </a:solidFill>
              </a:rPr>
              <a:t>para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Certificação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Jurisdiçional</a:t>
            </a:r>
            <a:r>
              <a:rPr lang="en-US" dirty="0" smtClean="0">
                <a:solidFill>
                  <a:srgbClr val="7C7161"/>
                </a:solidFill>
              </a:rPr>
              <a:t> RSPO</a:t>
            </a:r>
          </a:p>
          <a:p>
            <a:r>
              <a:rPr lang="en-US" dirty="0" err="1" smtClean="0">
                <a:solidFill>
                  <a:srgbClr val="7C7161"/>
                </a:solidFill>
              </a:rPr>
              <a:t>Governo</a:t>
            </a:r>
            <a:r>
              <a:rPr lang="en-US" dirty="0" smtClean="0">
                <a:solidFill>
                  <a:srgbClr val="7C7161"/>
                </a:solidFill>
              </a:rPr>
              <a:t>: Provincial, </a:t>
            </a:r>
            <a:r>
              <a:rPr lang="en-US" dirty="0" err="1" smtClean="0">
                <a:solidFill>
                  <a:srgbClr val="7C7161"/>
                </a:solidFill>
              </a:rPr>
              <a:t>Municipio</a:t>
            </a:r>
            <a:r>
              <a:rPr lang="en-US" dirty="0" smtClean="0">
                <a:solidFill>
                  <a:srgbClr val="7C7161"/>
                </a:solidFill>
              </a:rPr>
              <a:t> (Distrito)</a:t>
            </a:r>
          </a:p>
          <a:p>
            <a:r>
              <a:rPr lang="en-US" dirty="0" err="1" smtClean="0">
                <a:solidFill>
                  <a:srgbClr val="7C7161"/>
                </a:solidFill>
              </a:rPr>
              <a:t>Empresas</a:t>
            </a:r>
            <a:r>
              <a:rPr lang="en-US" dirty="0" smtClean="0">
                <a:solidFill>
                  <a:srgbClr val="7C7161"/>
                </a:solidFill>
              </a:rPr>
              <a:t>: Indonesian Palm Oil Pledge (</a:t>
            </a:r>
            <a:r>
              <a:rPr lang="en-US" dirty="0" err="1" smtClean="0">
                <a:solidFill>
                  <a:srgbClr val="7C7161"/>
                </a:solidFill>
              </a:rPr>
              <a:t>Wilmar</a:t>
            </a:r>
            <a:r>
              <a:rPr lang="en-US" dirty="0" smtClean="0">
                <a:solidFill>
                  <a:srgbClr val="7C7161"/>
                </a:solidFill>
              </a:rPr>
              <a:t>, Cargill, GAR, </a:t>
            </a:r>
            <a:r>
              <a:rPr lang="en-US" dirty="0" err="1" smtClean="0">
                <a:solidFill>
                  <a:srgbClr val="7C7161"/>
                </a:solidFill>
              </a:rPr>
              <a:t>Musim</a:t>
            </a:r>
            <a:r>
              <a:rPr lang="en-US" dirty="0" smtClean="0">
                <a:solidFill>
                  <a:srgbClr val="7C7161"/>
                </a:solidFill>
              </a:rPr>
              <a:t> </a:t>
            </a:r>
            <a:r>
              <a:rPr lang="en-US" dirty="0" err="1" smtClean="0">
                <a:solidFill>
                  <a:srgbClr val="7C7161"/>
                </a:solidFill>
              </a:rPr>
              <a:t>Mas</a:t>
            </a:r>
            <a:r>
              <a:rPr lang="en-US" dirty="0" smtClean="0">
                <a:solidFill>
                  <a:srgbClr val="7C7161"/>
                </a:solidFill>
              </a:rPr>
              <a:t>, Asian </a:t>
            </a:r>
            <a:r>
              <a:rPr lang="en-US" dirty="0" err="1" smtClean="0">
                <a:solidFill>
                  <a:srgbClr val="7C7161"/>
                </a:solidFill>
              </a:rPr>
              <a:t>Agri</a:t>
            </a:r>
            <a:r>
              <a:rPr lang="en-US" dirty="0" smtClean="0">
                <a:solidFill>
                  <a:srgbClr val="7C7161"/>
                </a:solidFill>
              </a:rPr>
              <a:t>)</a:t>
            </a:r>
          </a:p>
          <a:p>
            <a:r>
              <a:rPr lang="en-US" dirty="0" smtClean="0">
                <a:solidFill>
                  <a:srgbClr val="7C7161"/>
                </a:solidFill>
              </a:rPr>
              <a:t>Smallholders</a:t>
            </a:r>
          </a:p>
          <a:p>
            <a:r>
              <a:rPr lang="en-US" dirty="0" smtClean="0">
                <a:solidFill>
                  <a:srgbClr val="7C7161"/>
                </a:solidFill>
              </a:rPr>
              <a:t>MOU: IPOP, </a:t>
            </a:r>
            <a:r>
              <a:rPr lang="en-US" dirty="0" err="1" smtClean="0">
                <a:solidFill>
                  <a:srgbClr val="7C7161"/>
                </a:solidFill>
              </a:rPr>
              <a:t>Govts</a:t>
            </a:r>
            <a:r>
              <a:rPr lang="en-US" dirty="0" smtClean="0">
                <a:solidFill>
                  <a:srgbClr val="7C7161"/>
                </a:solidFill>
              </a:rPr>
              <a:t>, EII/INOBU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6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187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>
                <a:latin typeface="+mn-lt"/>
              </a:rPr>
              <a:t>Mudança</a:t>
            </a:r>
            <a:r>
              <a:rPr lang="en-US" dirty="0" smtClean="0">
                <a:latin typeface="+mn-lt"/>
              </a:rPr>
              <a:t> de </a:t>
            </a:r>
            <a:r>
              <a:rPr lang="en-US" dirty="0" err="1" smtClean="0">
                <a:latin typeface="+mn-lt"/>
              </a:rPr>
              <a:t>Paradigma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5302" y="1830821"/>
            <a:ext cx="5578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BFBFB"/>
                </a:solidFill>
              </a:rPr>
              <a:t>Gestão</a:t>
            </a:r>
            <a:r>
              <a:rPr lang="en-US" sz="3600" b="1" dirty="0" smtClean="0">
                <a:solidFill>
                  <a:srgbClr val="FBFBFB"/>
                </a:solidFill>
              </a:rPr>
              <a:t> de </a:t>
            </a:r>
            <a:r>
              <a:rPr lang="en-US" sz="3600" b="1" dirty="0" err="1" smtClean="0">
                <a:solidFill>
                  <a:srgbClr val="FBFBFB"/>
                </a:solidFill>
              </a:rPr>
              <a:t>Risco</a:t>
            </a:r>
            <a:r>
              <a:rPr lang="en-US" sz="3600" b="1" dirty="0" smtClean="0">
                <a:solidFill>
                  <a:srgbClr val="FBFBFB"/>
                </a:solidFill>
              </a:rPr>
              <a:t> </a:t>
            </a:r>
            <a:r>
              <a:rPr lang="en-US" sz="3600" b="1" dirty="0" err="1" smtClean="0">
                <a:solidFill>
                  <a:srgbClr val="FBFBFB"/>
                </a:solidFill>
              </a:rPr>
              <a:t>Corporativo</a:t>
            </a:r>
            <a:endParaRPr lang="en-US" sz="3600" b="1" dirty="0">
              <a:solidFill>
                <a:srgbClr val="FBFBF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6796" y="4542730"/>
            <a:ext cx="6952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FBFBFB"/>
                </a:solidFill>
              </a:rPr>
              <a:t>Desenvolvimento</a:t>
            </a:r>
            <a:r>
              <a:rPr lang="en-US" sz="3600" b="1" dirty="0" smtClean="0">
                <a:solidFill>
                  <a:srgbClr val="FBFBFB"/>
                </a:solidFill>
              </a:rPr>
              <a:t> </a:t>
            </a:r>
            <a:r>
              <a:rPr lang="en-US" sz="3600" b="1" dirty="0" err="1" smtClean="0">
                <a:solidFill>
                  <a:srgbClr val="FBFBFB"/>
                </a:solidFill>
              </a:rPr>
              <a:t>Sustentável</a:t>
            </a:r>
            <a:r>
              <a:rPr lang="en-US" sz="3600" b="1" dirty="0" smtClean="0">
                <a:solidFill>
                  <a:srgbClr val="FBFBFB"/>
                </a:solidFill>
              </a:rPr>
              <a:t> Rural</a:t>
            </a:r>
            <a:endParaRPr lang="en-US" sz="3600" b="1" dirty="0">
              <a:solidFill>
                <a:srgbClr val="FBFBFB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188382" y="2649627"/>
            <a:ext cx="767236" cy="1746335"/>
          </a:xfrm>
          <a:prstGeom prst="downArrow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82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59541" y="1258492"/>
            <a:ext cx="702018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rgbClr val="7C7161"/>
                </a:solidFill>
              </a:rPr>
              <a:t>A importância central de uma abordagem unificado de sustentabilidade</a:t>
            </a:r>
          </a:p>
          <a:p>
            <a:r>
              <a:rPr lang="pt-BR" dirty="0" smtClean="0">
                <a:solidFill>
                  <a:srgbClr val="7C7161"/>
                </a:solidFill>
              </a:rPr>
              <a:t>Definição Colombiana de sucesso</a:t>
            </a:r>
          </a:p>
          <a:p>
            <a:pPr lvl="1"/>
            <a:r>
              <a:rPr lang="pt-BR" dirty="0" smtClean="0">
                <a:solidFill>
                  <a:srgbClr val="7C7161"/>
                </a:solidFill>
              </a:rPr>
              <a:t>baixo para cima</a:t>
            </a:r>
          </a:p>
          <a:p>
            <a:pPr lvl="1"/>
            <a:r>
              <a:rPr lang="pt-BR" dirty="0" smtClean="0">
                <a:solidFill>
                  <a:srgbClr val="7C7161"/>
                </a:solidFill>
              </a:rPr>
              <a:t>reconhecido pelo mercado internacional</a:t>
            </a:r>
          </a:p>
          <a:p>
            <a:r>
              <a:rPr lang="pt-BR" b="1" dirty="0" err="1" smtClean="0">
                <a:solidFill>
                  <a:srgbClr val="7C7161"/>
                </a:solidFill>
              </a:rPr>
              <a:t>Competividade</a:t>
            </a:r>
            <a:r>
              <a:rPr lang="pt-BR" b="1" dirty="0" smtClean="0">
                <a:solidFill>
                  <a:srgbClr val="7C7161"/>
                </a:solidFill>
              </a:rPr>
              <a:t> </a:t>
            </a:r>
            <a:r>
              <a:rPr lang="pt-BR" dirty="0" smtClean="0">
                <a:solidFill>
                  <a:srgbClr val="7C7161"/>
                </a:solidFill>
              </a:rPr>
              <a:t>para produtores e empresas</a:t>
            </a:r>
          </a:p>
          <a:p>
            <a:r>
              <a:rPr lang="pt-BR" dirty="0" smtClean="0">
                <a:solidFill>
                  <a:srgbClr val="7C7161"/>
                </a:solidFill>
              </a:rPr>
              <a:t>De “Gestão de risco corporativo” para “desenvolvimento sustentável rural” </a:t>
            </a:r>
          </a:p>
          <a:p>
            <a:endParaRPr lang="pt-BR" dirty="0" smtClean="0">
              <a:solidFill>
                <a:srgbClr val="7C716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26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496" y="402165"/>
            <a:ext cx="8229600" cy="1479316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  <a:cs typeface="Optima"/>
              </a:rPr>
              <a:t>Gracias!</a:t>
            </a:r>
            <a:br>
              <a:rPr lang="en-US" dirty="0" smtClean="0">
                <a:latin typeface="+mn-lt"/>
                <a:cs typeface="Optima"/>
              </a:rPr>
            </a:br>
            <a:r>
              <a:rPr lang="en-US" dirty="0" err="1" smtClean="0">
                <a:latin typeface="+mn-lt"/>
                <a:cs typeface="Optima"/>
              </a:rPr>
              <a:t>dnepstad@earthinnovation.org</a:t>
            </a:r>
            <a:endParaRPr lang="en-US" dirty="0">
              <a:latin typeface="+mn-lt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734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Tendências Globais &amp; Colômbia</a:t>
            </a:r>
            <a:endParaRPr lang="pt-BR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663300"/>
                </a:solidFill>
              </a:rPr>
              <a:t>Demanda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por</a:t>
            </a:r>
            <a:r>
              <a:rPr lang="en-US" dirty="0" smtClean="0">
                <a:solidFill>
                  <a:srgbClr val="663300"/>
                </a:solidFill>
              </a:rPr>
              <a:t> commodities “</a:t>
            </a:r>
            <a:r>
              <a:rPr lang="en-US" dirty="0" err="1" smtClean="0">
                <a:solidFill>
                  <a:srgbClr val="663300"/>
                </a:solidFill>
              </a:rPr>
              <a:t>baixo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desmatamento</a:t>
            </a:r>
            <a:r>
              <a:rPr lang="en-US" dirty="0" smtClean="0">
                <a:solidFill>
                  <a:srgbClr val="663300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50+ </a:t>
            </a:r>
            <a:r>
              <a:rPr lang="en-US" dirty="0" err="1" smtClean="0">
                <a:solidFill>
                  <a:srgbClr val="663300"/>
                </a:solidFill>
              </a:rPr>
              <a:t>empresas</a:t>
            </a:r>
            <a:r>
              <a:rPr lang="en-US" dirty="0" smtClean="0">
                <a:solidFill>
                  <a:srgbClr val="663300"/>
                </a:solidFill>
              </a:rPr>
              <a:t> com </a:t>
            </a:r>
            <a:r>
              <a:rPr lang="en-US" dirty="0" err="1" smtClean="0">
                <a:solidFill>
                  <a:srgbClr val="663300"/>
                </a:solidFill>
              </a:rPr>
              <a:t>compromissos</a:t>
            </a:r>
            <a:endParaRPr lang="en-US" dirty="0" smtClean="0">
              <a:solidFill>
                <a:srgbClr val="663300"/>
              </a:solidFill>
            </a:endParaRPr>
          </a:p>
          <a:p>
            <a:r>
              <a:rPr lang="en-US" dirty="0" err="1" smtClean="0">
                <a:solidFill>
                  <a:srgbClr val="663300"/>
                </a:solidFill>
              </a:rPr>
              <a:t>Demanda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por</a:t>
            </a:r>
            <a:r>
              <a:rPr lang="en-US" dirty="0" smtClean="0">
                <a:solidFill>
                  <a:srgbClr val="663300"/>
                </a:solidFill>
              </a:rPr>
              <a:t> commodities “</a:t>
            </a:r>
            <a:r>
              <a:rPr lang="en-US" dirty="0" err="1" smtClean="0">
                <a:solidFill>
                  <a:srgbClr val="663300"/>
                </a:solidFill>
              </a:rPr>
              <a:t>baixas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emissões</a:t>
            </a:r>
            <a:r>
              <a:rPr lang="en-US" dirty="0" smtClean="0">
                <a:solidFill>
                  <a:srgbClr val="663300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EU RED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EPA renewable fuel standard</a:t>
            </a:r>
          </a:p>
          <a:p>
            <a:pPr lvl="1">
              <a:buNone/>
            </a:pPr>
            <a:endParaRPr lang="en-US" dirty="0" smtClean="0">
              <a:solidFill>
                <a:srgbClr val="663300"/>
              </a:solidFill>
            </a:endParaRPr>
          </a:p>
          <a:p>
            <a:endParaRPr lang="en-US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Tendências Globais &amp; Colômbia</a:t>
            </a:r>
            <a:endParaRPr lang="pt-BR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663300"/>
                </a:solidFill>
              </a:rPr>
              <a:t>Demanda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por</a:t>
            </a:r>
            <a:r>
              <a:rPr lang="en-US" dirty="0" smtClean="0">
                <a:solidFill>
                  <a:srgbClr val="663300"/>
                </a:solidFill>
              </a:rPr>
              <a:t> commodities “</a:t>
            </a:r>
            <a:r>
              <a:rPr lang="en-US" dirty="0" err="1" smtClean="0">
                <a:solidFill>
                  <a:srgbClr val="663300"/>
                </a:solidFill>
              </a:rPr>
              <a:t>baixo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desmatamento</a:t>
            </a:r>
            <a:r>
              <a:rPr lang="en-US" dirty="0" smtClean="0">
                <a:solidFill>
                  <a:srgbClr val="663300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50+ </a:t>
            </a:r>
            <a:r>
              <a:rPr lang="en-US" dirty="0" err="1" smtClean="0">
                <a:solidFill>
                  <a:srgbClr val="663300"/>
                </a:solidFill>
              </a:rPr>
              <a:t>empresas</a:t>
            </a:r>
            <a:r>
              <a:rPr lang="en-US" dirty="0" smtClean="0">
                <a:solidFill>
                  <a:srgbClr val="663300"/>
                </a:solidFill>
              </a:rPr>
              <a:t> com </a:t>
            </a:r>
            <a:r>
              <a:rPr lang="en-US" dirty="0" err="1" smtClean="0">
                <a:solidFill>
                  <a:srgbClr val="663300"/>
                </a:solidFill>
              </a:rPr>
              <a:t>compromissos</a:t>
            </a:r>
            <a:endParaRPr lang="en-US" dirty="0" smtClean="0">
              <a:solidFill>
                <a:srgbClr val="663300"/>
              </a:solidFill>
            </a:endParaRPr>
          </a:p>
          <a:p>
            <a:r>
              <a:rPr lang="en-US" dirty="0" err="1" smtClean="0">
                <a:solidFill>
                  <a:srgbClr val="663300"/>
                </a:solidFill>
              </a:rPr>
              <a:t>Demanda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por</a:t>
            </a:r>
            <a:r>
              <a:rPr lang="en-US" dirty="0" smtClean="0">
                <a:solidFill>
                  <a:srgbClr val="663300"/>
                </a:solidFill>
              </a:rPr>
              <a:t> commodities “</a:t>
            </a:r>
            <a:r>
              <a:rPr lang="en-US" dirty="0" err="1" smtClean="0">
                <a:solidFill>
                  <a:srgbClr val="663300"/>
                </a:solidFill>
              </a:rPr>
              <a:t>baixas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emissões</a:t>
            </a:r>
            <a:r>
              <a:rPr lang="en-US" dirty="0" smtClean="0">
                <a:solidFill>
                  <a:srgbClr val="663300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EU RED</a:t>
            </a:r>
          </a:p>
          <a:p>
            <a:pPr lvl="1"/>
            <a:r>
              <a:rPr lang="en-US" dirty="0" smtClean="0">
                <a:solidFill>
                  <a:srgbClr val="663300"/>
                </a:solidFill>
              </a:rPr>
              <a:t>EPA renewable fuel standard</a:t>
            </a:r>
          </a:p>
          <a:p>
            <a:r>
              <a:rPr lang="en-US" dirty="0" err="1" smtClean="0">
                <a:solidFill>
                  <a:srgbClr val="663300"/>
                </a:solidFill>
              </a:rPr>
              <a:t>Risco</a:t>
            </a:r>
            <a:r>
              <a:rPr lang="en-US" dirty="0" smtClean="0">
                <a:solidFill>
                  <a:srgbClr val="663300"/>
                </a:solidFill>
              </a:rPr>
              <a:t> de </a:t>
            </a:r>
            <a:r>
              <a:rPr lang="en-US" dirty="0" err="1" smtClean="0">
                <a:solidFill>
                  <a:srgbClr val="663300"/>
                </a:solidFill>
              </a:rPr>
              <a:t>sustentabilidade</a:t>
            </a:r>
            <a:r>
              <a:rPr lang="en-US" dirty="0" smtClean="0">
                <a:solidFill>
                  <a:srgbClr val="663300"/>
                </a:solidFill>
              </a:rPr>
              <a:t> = </a:t>
            </a:r>
            <a:r>
              <a:rPr lang="en-US" dirty="0" err="1" smtClean="0">
                <a:solidFill>
                  <a:srgbClr val="663300"/>
                </a:solidFill>
              </a:rPr>
              <a:t>risco</a:t>
            </a:r>
            <a:r>
              <a:rPr lang="en-US" dirty="0" smtClean="0">
                <a:solidFill>
                  <a:srgbClr val="663300"/>
                </a:solidFill>
              </a:rPr>
              <a:t> de </a:t>
            </a:r>
            <a:r>
              <a:rPr lang="en-US" dirty="0" err="1" smtClean="0">
                <a:solidFill>
                  <a:srgbClr val="663300"/>
                </a:solidFill>
              </a:rPr>
              <a:t>investimento</a:t>
            </a:r>
            <a:endParaRPr lang="en-US" dirty="0" smtClean="0">
              <a:solidFill>
                <a:srgbClr val="6633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663300"/>
              </a:solidFill>
            </a:endParaRPr>
          </a:p>
          <a:p>
            <a:endParaRPr lang="en-US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Brazil’s 76% Decline in Deforestation</a:t>
            </a:r>
            <a:br>
              <a:rPr lang="en-US" dirty="0" smtClean="0">
                <a:latin typeface="+mn-lt"/>
              </a:rPr>
            </a:br>
            <a:r>
              <a:rPr lang="en-US" sz="1800" dirty="0" smtClean="0">
                <a:solidFill>
                  <a:srgbClr val="F58220"/>
                </a:solidFill>
                <a:latin typeface="+mn-lt"/>
              </a:rPr>
              <a:t>RESULT OF GOVERNMENT POLICIES, LAW ENFORCMENT, MORATORIA</a:t>
            </a:r>
            <a:endParaRPr lang="en-US" dirty="0">
              <a:solidFill>
                <a:srgbClr val="F58220"/>
              </a:solidFill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600" dirty="0" smtClean="0">
                <a:latin typeface="+mn-lt"/>
              </a:rPr>
              <a:t>Nepstad et al. 2014 Science</a:t>
            </a:r>
            <a:endParaRPr lang="en-US" sz="16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1488014"/>
            <a:ext cx="8309962" cy="45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696" b="28634"/>
          <a:stretch/>
        </p:blipFill>
        <p:spPr>
          <a:xfrm>
            <a:off x="717853" y="1546883"/>
            <a:ext cx="8331320" cy="4352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853" y="89863"/>
            <a:ext cx="648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200" dirty="0" smtClean="0"/>
              <a:t>INCREASING BEEF YIELDS—</a:t>
            </a:r>
          </a:p>
          <a:p>
            <a:r>
              <a:rPr lang="en-US" sz="2800" b="1" spc="200" dirty="0" smtClean="0"/>
              <a:t>REDUCED NEED FOR DEFORESTATION</a:t>
            </a:r>
            <a:endParaRPr lang="en-US" sz="2800" b="1" spc="200" dirty="0"/>
          </a:p>
        </p:txBody>
      </p:sp>
    </p:spTree>
    <p:extLst>
      <p:ext uri="{BB962C8B-B14F-4D97-AF65-F5344CB8AC3E}">
        <p14:creationId xmlns:p14="http://schemas.microsoft.com/office/powerpoint/2010/main" val="341611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Opções</a:t>
            </a:r>
            <a:r>
              <a:rPr lang="en-US" sz="4000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9598" y="1172188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663300"/>
                </a:solidFill>
              </a:rPr>
              <a:t>Propriedade</a:t>
            </a:r>
            <a:r>
              <a:rPr lang="en-US" dirty="0" smtClean="0">
                <a:solidFill>
                  <a:srgbClr val="663300"/>
                </a:solidFill>
              </a:rPr>
              <a:t>, </a:t>
            </a:r>
            <a:r>
              <a:rPr lang="en-US" dirty="0" err="1" smtClean="0">
                <a:solidFill>
                  <a:srgbClr val="663300"/>
                </a:solidFill>
              </a:rPr>
              <a:t>Usina</a:t>
            </a:r>
            <a:r>
              <a:rPr lang="en-US" dirty="0" smtClean="0">
                <a:solidFill>
                  <a:srgbClr val="663300"/>
                </a:solidFill>
              </a:rPr>
              <a:t>, </a:t>
            </a:r>
            <a:r>
              <a:rPr lang="en-US" dirty="0" err="1" smtClean="0">
                <a:solidFill>
                  <a:srgbClr val="663300"/>
                </a:solidFill>
              </a:rPr>
              <a:t>planta</a:t>
            </a:r>
            <a:endParaRPr lang="en-US" dirty="0" smtClean="0">
              <a:solidFill>
                <a:srgbClr val="663300"/>
              </a:solidFill>
            </a:endParaRP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Unidade</a:t>
            </a:r>
            <a:r>
              <a:rPr lang="en-US" dirty="0" smtClean="0">
                <a:solidFill>
                  <a:srgbClr val="663300"/>
                </a:solidFill>
              </a:rPr>
              <a:t> de </a:t>
            </a:r>
            <a:r>
              <a:rPr lang="en-US" dirty="0" err="1" smtClean="0">
                <a:solidFill>
                  <a:srgbClr val="663300"/>
                </a:solidFill>
              </a:rPr>
              <a:t>desempenho</a:t>
            </a:r>
            <a:r>
              <a:rPr lang="en-US" dirty="0" smtClean="0">
                <a:solidFill>
                  <a:srgbClr val="663300"/>
                </a:solidFill>
              </a:rPr>
              <a:t>: </a:t>
            </a:r>
            <a:r>
              <a:rPr lang="en-US" dirty="0" err="1" smtClean="0">
                <a:solidFill>
                  <a:srgbClr val="663300"/>
                </a:solidFill>
              </a:rPr>
              <a:t>fazenda</a:t>
            </a:r>
            <a:r>
              <a:rPr lang="en-US" dirty="0" smtClean="0">
                <a:solidFill>
                  <a:srgbClr val="663300"/>
                </a:solidFill>
              </a:rPr>
              <a:t>, </a:t>
            </a:r>
            <a:r>
              <a:rPr lang="en-US" dirty="0" err="1" smtClean="0">
                <a:solidFill>
                  <a:srgbClr val="663300"/>
                </a:solidFill>
              </a:rPr>
              <a:t>planta</a:t>
            </a:r>
            <a:endParaRPr lang="en-US" dirty="0" smtClean="0">
              <a:solidFill>
                <a:srgbClr val="663300"/>
              </a:solidFill>
            </a:endParaRP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Exemplo</a:t>
            </a:r>
            <a:r>
              <a:rPr lang="en-US" dirty="0" smtClean="0">
                <a:solidFill>
                  <a:srgbClr val="663300"/>
                </a:solidFill>
              </a:rPr>
              <a:t>: </a:t>
            </a:r>
            <a:r>
              <a:rPr lang="en-US" dirty="0" err="1" smtClean="0">
                <a:solidFill>
                  <a:srgbClr val="663300"/>
                </a:solidFill>
              </a:rPr>
              <a:t>certificação</a:t>
            </a:r>
            <a:r>
              <a:rPr lang="en-US" dirty="0" smtClean="0">
                <a:solidFill>
                  <a:srgbClr val="663300"/>
                </a:solidFill>
              </a:rPr>
              <a:t> RSPO, </a:t>
            </a:r>
            <a:r>
              <a:rPr lang="en-US" dirty="0" err="1" smtClean="0">
                <a:solidFill>
                  <a:srgbClr val="663300"/>
                </a:solidFill>
              </a:rPr>
              <a:t>Bonsucro</a:t>
            </a:r>
            <a:endParaRPr lang="en-US" dirty="0" smtClean="0">
              <a:solidFill>
                <a:srgbClr val="663300"/>
              </a:solidFill>
            </a:endParaRPr>
          </a:p>
          <a:p>
            <a:pPr lvl="1"/>
            <a:endParaRPr lang="en-US" dirty="0" smtClean="0">
              <a:solidFill>
                <a:srgbClr val="663300"/>
              </a:solidFill>
            </a:endParaRPr>
          </a:p>
          <a:p>
            <a:r>
              <a:rPr lang="en-US" dirty="0" err="1" smtClean="0">
                <a:solidFill>
                  <a:srgbClr val="663300"/>
                </a:solidFill>
              </a:rPr>
              <a:t>Setorial</a:t>
            </a:r>
            <a:r>
              <a:rPr lang="en-US" dirty="0" smtClean="0">
                <a:solidFill>
                  <a:srgbClr val="6633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Unidade</a:t>
            </a:r>
            <a:r>
              <a:rPr lang="en-US" dirty="0" smtClean="0">
                <a:solidFill>
                  <a:srgbClr val="663300"/>
                </a:solidFill>
              </a:rPr>
              <a:t> de </a:t>
            </a:r>
            <a:r>
              <a:rPr lang="en-US" dirty="0" err="1" smtClean="0">
                <a:solidFill>
                  <a:srgbClr val="663300"/>
                </a:solidFill>
              </a:rPr>
              <a:t>desempenho</a:t>
            </a:r>
            <a:r>
              <a:rPr lang="en-US" dirty="0" smtClean="0">
                <a:solidFill>
                  <a:srgbClr val="663300"/>
                </a:solidFill>
              </a:rPr>
              <a:t>: </a:t>
            </a:r>
            <a:r>
              <a:rPr lang="en-US" dirty="0" err="1" smtClean="0">
                <a:solidFill>
                  <a:srgbClr val="663300"/>
                </a:solidFill>
              </a:rPr>
              <a:t>todas</a:t>
            </a:r>
            <a:r>
              <a:rPr lang="en-US" dirty="0" smtClean="0">
                <a:solidFill>
                  <a:srgbClr val="663300"/>
                </a:solidFill>
              </a:rPr>
              <a:t> as </a:t>
            </a:r>
            <a:r>
              <a:rPr lang="en-US" dirty="0" err="1" smtClean="0">
                <a:solidFill>
                  <a:srgbClr val="663300"/>
                </a:solidFill>
              </a:rPr>
              <a:t>fazendas</a:t>
            </a:r>
            <a:r>
              <a:rPr lang="en-US" dirty="0" smtClean="0">
                <a:solidFill>
                  <a:srgbClr val="663300"/>
                </a:solidFill>
              </a:rPr>
              <a:t> de um commodity</a:t>
            </a: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Exemplo</a:t>
            </a:r>
            <a:r>
              <a:rPr lang="en-US" dirty="0" smtClean="0">
                <a:solidFill>
                  <a:srgbClr val="663300"/>
                </a:solidFill>
              </a:rPr>
              <a:t>: Moratoria de </a:t>
            </a:r>
            <a:r>
              <a:rPr lang="en-US" dirty="0" err="1" smtClean="0">
                <a:solidFill>
                  <a:srgbClr val="663300"/>
                </a:solidFill>
              </a:rPr>
              <a:t>Soja</a:t>
            </a:r>
            <a:endParaRPr lang="en-US" dirty="0" smtClean="0">
              <a:solidFill>
                <a:srgbClr val="6633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663300"/>
              </a:solidFill>
            </a:endParaRPr>
          </a:p>
          <a:p>
            <a:r>
              <a:rPr lang="en-US" dirty="0" err="1" smtClean="0">
                <a:solidFill>
                  <a:srgbClr val="663300"/>
                </a:solidFill>
              </a:rPr>
              <a:t>Jurisdicional</a:t>
            </a:r>
            <a:r>
              <a:rPr lang="en-US" dirty="0" smtClean="0">
                <a:solidFill>
                  <a:srgbClr val="663300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Unidade</a:t>
            </a:r>
            <a:r>
              <a:rPr lang="en-US" dirty="0" smtClean="0">
                <a:solidFill>
                  <a:srgbClr val="663300"/>
                </a:solidFill>
              </a:rPr>
              <a:t> de </a:t>
            </a:r>
            <a:r>
              <a:rPr lang="en-US" dirty="0" err="1" smtClean="0">
                <a:solidFill>
                  <a:srgbClr val="663300"/>
                </a:solidFill>
              </a:rPr>
              <a:t>desempenho</a:t>
            </a:r>
            <a:r>
              <a:rPr lang="en-US" dirty="0" smtClean="0">
                <a:solidFill>
                  <a:srgbClr val="663300"/>
                </a:solidFill>
              </a:rPr>
              <a:t>: </a:t>
            </a:r>
            <a:r>
              <a:rPr lang="en-US" dirty="0" err="1" smtClean="0">
                <a:solidFill>
                  <a:srgbClr val="663300"/>
                </a:solidFill>
              </a:rPr>
              <a:t>Municipio</a:t>
            </a:r>
            <a:r>
              <a:rPr lang="en-US" dirty="0" smtClean="0">
                <a:solidFill>
                  <a:srgbClr val="663300"/>
                </a:solidFill>
              </a:rPr>
              <a:t>, </a:t>
            </a:r>
            <a:r>
              <a:rPr lang="en-US" dirty="0" err="1" smtClean="0">
                <a:solidFill>
                  <a:srgbClr val="663300"/>
                </a:solidFill>
              </a:rPr>
              <a:t>Departamento</a:t>
            </a:r>
            <a:r>
              <a:rPr lang="en-US" dirty="0" smtClean="0">
                <a:solidFill>
                  <a:srgbClr val="663300"/>
                </a:solidFill>
              </a:rPr>
              <a:t>, </a:t>
            </a:r>
            <a:r>
              <a:rPr lang="en-US" dirty="0" err="1" smtClean="0">
                <a:solidFill>
                  <a:srgbClr val="663300"/>
                </a:solidFill>
              </a:rPr>
              <a:t>Nação</a:t>
            </a:r>
            <a:endParaRPr lang="en-US" dirty="0" smtClean="0">
              <a:solidFill>
                <a:srgbClr val="663300"/>
              </a:solidFill>
            </a:endParaRPr>
          </a:p>
          <a:p>
            <a:pPr lvl="1"/>
            <a:r>
              <a:rPr lang="en-US" dirty="0" err="1" smtClean="0">
                <a:solidFill>
                  <a:srgbClr val="663300"/>
                </a:solidFill>
              </a:rPr>
              <a:t>Exemplo</a:t>
            </a:r>
            <a:r>
              <a:rPr lang="en-US" dirty="0" smtClean="0">
                <a:solidFill>
                  <a:srgbClr val="663300"/>
                </a:solidFill>
              </a:rPr>
              <a:t>: “</a:t>
            </a:r>
            <a:r>
              <a:rPr lang="en-US" dirty="0" err="1" smtClean="0">
                <a:solidFill>
                  <a:srgbClr val="663300"/>
                </a:solidFill>
              </a:rPr>
              <a:t>Municipios</a:t>
            </a:r>
            <a:r>
              <a:rPr lang="en-US" dirty="0" smtClean="0">
                <a:solidFill>
                  <a:srgbClr val="663300"/>
                </a:solidFill>
              </a:rPr>
              <a:t> Verdes”, </a:t>
            </a:r>
            <a:r>
              <a:rPr lang="en-US" dirty="0" err="1" smtClean="0">
                <a:solidFill>
                  <a:srgbClr val="663300"/>
                </a:solidFill>
              </a:rPr>
              <a:t>Mato</a:t>
            </a:r>
            <a:r>
              <a:rPr lang="en-US" dirty="0" smtClean="0">
                <a:solidFill>
                  <a:srgbClr val="663300"/>
                </a:solidFill>
              </a:rPr>
              <a:t> </a:t>
            </a:r>
            <a:r>
              <a:rPr lang="en-US" dirty="0" err="1" smtClean="0">
                <a:solidFill>
                  <a:srgbClr val="663300"/>
                </a:solidFill>
              </a:rPr>
              <a:t>Grosso</a:t>
            </a:r>
            <a:r>
              <a:rPr lang="en-US" dirty="0" smtClean="0">
                <a:solidFill>
                  <a:srgbClr val="663300"/>
                </a:solidFill>
              </a:rPr>
              <a:t> “Farm-Forest Pact”</a:t>
            </a:r>
          </a:p>
          <a:p>
            <a:endParaRPr lang="en-US" dirty="0" smtClean="0">
              <a:solidFill>
                <a:srgbClr val="663300"/>
              </a:solidFill>
            </a:endParaRPr>
          </a:p>
          <a:p>
            <a:pPr lvl="1"/>
            <a:endParaRPr lang="en-US" dirty="0" smtClean="0">
              <a:solidFill>
                <a:srgbClr val="663300"/>
              </a:solidFill>
            </a:endParaRPr>
          </a:p>
          <a:p>
            <a:endParaRPr lang="en-US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1891" y="2442575"/>
            <a:ext cx="1979112" cy="1966586"/>
          </a:xfrm>
          <a:prstGeom prst="ellipse">
            <a:avLst/>
          </a:prstGeom>
          <a:solidFill>
            <a:srgbClr val="FFCE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17251" y="2479562"/>
            <a:ext cx="1979112" cy="1966586"/>
          </a:xfrm>
          <a:prstGeom prst="ellipse">
            <a:avLst/>
          </a:prstGeom>
          <a:solidFill>
            <a:srgbClr val="F39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6488" y="2479562"/>
            <a:ext cx="1979112" cy="1966586"/>
          </a:xfrm>
          <a:prstGeom prst="ellipse">
            <a:avLst/>
          </a:prstGeom>
          <a:solidFill>
            <a:srgbClr val="5FC5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61678" y="2467233"/>
            <a:ext cx="1979112" cy="1966586"/>
          </a:xfrm>
          <a:prstGeom prst="ellipse">
            <a:avLst/>
          </a:prstGeom>
          <a:solidFill>
            <a:srgbClr val="998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0359" y="2825703"/>
            <a:ext cx="1682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Metas</a:t>
            </a:r>
            <a:r>
              <a:rPr lang="en-US" sz="2400" b="1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Milestones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3984" y="2850361"/>
            <a:ext cx="1953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Governança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Multi-</a:t>
            </a:r>
            <a:r>
              <a:rPr lang="en-US" sz="2400" b="1" dirty="0" err="1" smtClean="0">
                <a:solidFill>
                  <a:schemeClr val="bg1"/>
                </a:solidFill>
              </a:rPr>
              <a:t>Setorial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3264" y="3232021"/>
            <a:ext cx="1953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Incentivos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6488" y="3047354"/>
            <a:ext cx="1953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Monitoreo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1296988" y="0"/>
            <a:ext cx="7772400" cy="12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Pilares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da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Sustentabilidade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 “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Jurisdicional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B6348"/>
                </a:solidFill>
                <a:effectLst/>
                <a:uLnTx/>
                <a:uFillTx/>
                <a:latin typeface="Source Sans Pro"/>
                <a:ea typeface="+mj-ea"/>
                <a:cs typeface="Source Sans Pro"/>
              </a:rPr>
              <a:t>”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7B6348"/>
              </a:solidFill>
              <a:effectLst/>
              <a:uLnTx/>
              <a:uFillTx/>
              <a:latin typeface="Source Sans Pro"/>
              <a:ea typeface="+mj-ea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7101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41" y="1303505"/>
            <a:ext cx="8088854" cy="53925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12854" y="0"/>
            <a:ext cx="7650172" cy="1303506"/>
          </a:xfrm>
        </p:spPr>
        <p:txBody>
          <a:bodyPr>
            <a:normAutofit/>
          </a:bodyPr>
          <a:lstStyle/>
          <a:p>
            <a:r>
              <a:rPr lang="pt-BR" sz="2400" dirty="0"/>
              <a:t>Mato Grosso: Sustentabilidade em Grande Escala</a:t>
            </a: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1400" b="0" i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063" y="5353952"/>
            <a:ext cx="879107" cy="10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8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612</Words>
  <Application>Microsoft Macintosh PowerPoint</Application>
  <PresentationFormat>On-screen Show (4:3)</PresentationFormat>
  <Paragraphs>160</Paragraphs>
  <Slides>29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Agricultura sostenible y enfoque jurisdiccional:  Lecciones aprendidas de Mato Grosso, Brasil, e Indonesia</vt:lpstr>
      <vt:lpstr>Tendências Globais &amp; Colômbia</vt:lpstr>
      <vt:lpstr>Tendências Globais &amp; Colômbia</vt:lpstr>
      <vt:lpstr>Tendências Globais &amp; Colômbia</vt:lpstr>
      <vt:lpstr>Brazil’s 76% Decline in Deforestation RESULT OF GOVERNMENT POLICIES, LAW ENFORCMENT, MORATORIA</vt:lpstr>
      <vt:lpstr>PowerPoint Presentation</vt:lpstr>
      <vt:lpstr>Opções:</vt:lpstr>
      <vt:lpstr>PowerPoint Presentation</vt:lpstr>
      <vt:lpstr>Mato Grosso: Sustentabilidade em Grande Escala </vt:lpstr>
      <vt:lpstr>Central Kalimantan, Indonesia</vt:lpstr>
      <vt:lpstr>Metas</vt:lpstr>
      <vt:lpstr>Metas</vt:lpstr>
      <vt:lpstr>Possíveis metas florestais em Mato Grosso:  </vt:lpstr>
      <vt:lpstr>Central Kalimantan</vt:lpstr>
      <vt:lpstr>Incentivos</vt:lpstr>
      <vt:lpstr>Sistemas Integrados de Incentivos</vt:lpstr>
      <vt:lpstr>Fundo Desempenho Territorial (Mato Grosso)</vt:lpstr>
      <vt:lpstr>Fundo Desempenho Territorial (Mato Grosso)</vt:lpstr>
      <vt:lpstr>Incentives for Territorial Performance</vt:lpstr>
      <vt:lpstr>PowerPoint Presentation</vt:lpstr>
      <vt:lpstr>Monitoramento</vt:lpstr>
      <vt:lpstr>Plataforma Online: Monitoramento, avaliação de riscos</vt:lpstr>
      <vt:lpstr>Critérios: desmatamento, emissões, Infrações trabalhistas, produtividade, Soja+</vt:lpstr>
      <vt:lpstr>Governança Multi-Setorial</vt:lpstr>
      <vt:lpstr>Mato Grosso</vt:lpstr>
      <vt:lpstr>Kalimantan Central</vt:lpstr>
      <vt:lpstr>Mudança de Paradigma?</vt:lpstr>
      <vt:lpstr>Conclusões</vt:lpstr>
      <vt:lpstr>Gracias! dnepstad@earthinnovation.org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Stickler</dc:creator>
  <cp:lastModifiedBy>Maria Becerra</cp:lastModifiedBy>
  <cp:revision>36</cp:revision>
  <dcterms:created xsi:type="dcterms:W3CDTF">2015-11-03T12:26:31Z</dcterms:created>
  <dcterms:modified xsi:type="dcterms:W3CDTF">2015-11-03T16:13:05Z</dcterms:modified>
</cp:coreProperties>
</file>